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9" r:id="rId4"/>
    <p:sldId id="279" r:id="rId5"/>
    <p:sldId id="280" r:id="rId6"/>
    <p:sldId id="262" r:id="rId7"/>
    <p:sldId id="284" r:id="rId8"/>
    <p:sldId id="264" r:id="rId9"/>
    <p:sldId id="265" r:id="rId10"/>
    <p:sldId id="274" r:id="rId11"/>
    <p:sldId id="285" r:id="rId12"/>
    <p:sldId id="286" r:id="rId13"/>
    <p:sldId id="269" r:id="rId14"/>
    <p:sldId id="270" r:id="rId15"/>
    <p:sldId id="287" r:id="rId16"/>
    <p:sldId id="271" r:id="rId17"/>
    <p:sldId id="288" r:id="rId18"/>
    <p:sldId id="273" r:id="rId19"/>
    <p:sldId id="281" r:id="rId20"/>
    <p:sldId id="282" r:id="rId21"/>
    <p:sldId id="278" r:id="rId22"/>
    <p:sldId id="290" r:id="rId23"/>
    <p:sldId id="292" r:id="rId24"/>
    <p:sldId id="302" r:id="rId25"/>
    <p:sldId id="293" r:id="rId26"/>
    <p:sldId id="300" r:id="rId27"/>
    <p:sldId id="301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76" d="100"/>
          <a:sy n="76" d="100"/>
        </p:scale>
        <p:origin x="-119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%20Inc\Desktop\PCD%20final%20Daily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%20Inc\Desktop\PCD%20final%20Daily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%20Inc\Desktop\PCD%20final%20Daily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%20Inc\Desktop\PCD%20final%20Daily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%20Inc\Desktop\PCD%20final%20Daily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%20Inc\Desktop\PCD%20final%20Daily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%20Inc\Desktop\PCD%20final%20Daily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%20Inc\Desktop\PCD%20final%20Daily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 Hipertensão Arterial Sistêmica na unidade de saúde</c:v>
                </c:pt>
              </c:strCache>
            </c:strRef>
          </c:tx>
          <c:spPr>
            <a:solidFill>
              <a:srgbClr val="558E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0.19407894736842143</c:v>
                </c:pt>
                <c:pt idx="1">
                  <c:v>0.42434210526315902</c:v>
                </c:pt>
                <c:pt idx="2">
                  <c:v>0.58881578947368451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26230912"/>
        <c:axId val="126232448"/>
      </c:barChart>
      <c:catAx>
        <c:axId val="12623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6232448"/>
        <c:crosses val="autoZero"/>
        <c:auto val="1"/>
        <c:lblAlgn val="ctr"/>
        <c:lblOffset val="100"/>
        <c:noMultiLvlLbl val="0"/>
      </c:catAx>
      <c:valAx>
        <c:axId val="12623244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one"/>
        <c:crossAx val="1262309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Pprograma de Atenção à Diabetes Mellitus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0.21333333333333396</c:v>
                </c:pt>
                <c:pt idx="1">
                  <c:v>0.51333333333333331</c:v>
                </c:pt>
                <c:pt idx="2">
                  <c:v>0.74000000000000177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26258560"/>
        <c:axId val="130880640"/>
      </c:barChart>
      <c:catAx>
        <c:axId val="12625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0880640"/>
        <c:crosses val="autoZero"/>
        <c:auto val="1"/>
        <c:lblAlgn val="ctr"/>
        <c:lblOffset val="100"/>
        <c:noMultiLvlLbl val="0"/>
      </c:catAx>
      <c:valAx>
        <c:axId val="13088064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one"/>
        <c:crossAx val="1262585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pessoas com hipertensão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1</c:v>
                </c:pt>
                <c:pt idx="1">
                  <c:v>0.86434108527131781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30894464"/>
        <c:axId val="159097216"/>
      </c:barChart>
      <c:catAx>
        <c:axId val="13089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9097216"/>
        <c:crosses val="autoZero"/>
        <c:auto val="1"/>
        <c:lblAlgn val="ctr"/>
        <c:lblOffset val="100"/>
        <c:noMultiLvlLbl val="0"/>
      </c:catAx>
      <c:valAx>
        <c:axId val="15909721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one"/>
        <c:crossAx val="1308944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Indicadores!$R$10</c:f>
              <c:strCache>
                <c:ptCount val="1"/>
                <c:pt idx="0">
                  <c:v>Proporção de pessoas com diabetes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Indicadores!$S$10:$U$10</c:f>
              <c:numCache>
                <c:formatCode>0.0%</c:formatCode>
                <c:ptCount val="3"/>
                <c:pt idx="0">
                  <c:v>1</c:v>
                </c:pt>
                <c:pt idx="1">
                  <c:v>0.94805194805194759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8380672"/>
        <c:axId val="168394752"/>
      </c:barChart>
      <c:catAx>
        <c:axId val="16838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8394752"/>
        <c:crosses val="autoZero"/>
        <c:auto val="1"/>
        <c:lblAlgn val="ctr"/>
        <c:lblOffset val="100"/>
        <c:noMultiLvlLbl val="0"/>
      </c:catAx>
      <c:valAx>
        <c:axId val="168394752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one"/>
        <c:crossAx val="1683806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pessoas com hipertensão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Indicadores!$D$19:$F$19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Indicadores!$D$20:$F$20</c:f>
              <c:numCache>
                <c:formatCode>0.0%</c:formatCode>
                <c:ptCount val="3"/>
                <c:pt idx="0">
                  <c:v>1</c:v>
                </c:pt>
                <c:pt idx="1">
                  <c:v>0.86434108527131781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5819904"/>
        <c:axId val="165821440"/>
      </c:barChart>
      <c:catAx>
        <c:axId val="16581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5821440"/>
        <c:crosses val="autoZero"/>
        <c:auto val="1"/>
        <c:lblAlgn val="ctr"/>
        <c:lblOffset val="100"/>
        <c:noMultiLvlLbl val="0"/>
      </c:catAx>
      <c:valAx>
        <c:axId val="16582144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one"/>
        <c:crossAx val="1658199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Indicadores!$R$20</c:f>
              <c:strCache>
                <c:ptCount val="1"/>
                <c:pt idx="0">
                  <c:v>Proporção de pessoas com diabetes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Indicadores!$S$19:$U$19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Indicadores!$S$20:$U$20</c:f>
              <c:numCache>
                <c:formatCode>0.0%</c:formatCode>
                <c:ptCount val="3"/>
                <c:pt idx="0">
                  <c:v>1</c:v>
                </c:pt>
                <c:pt idx="1">
                  <c:v>0.94805194805194759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5867904"/>
        <c:axId val="165869440"/>
      </c:barChart>
      <c:catAx>
        <c:axId val="16586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5869440"/>
        <c:crosses val="autoZero"/>
        <c:auto val="1"/>
        <c:lblAlgn val="ctr"/>
        <c:lblOffset val="100"/>
        <c:noMultiLvlLbl val="0"/>
      </c:catAx>
      <c:valAx>
        <c:axId val="16586944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one"/>
        <c:crossAx val="1658679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Indicadores!$C$26</c:f>
              <c:strCache>
                <c:ptCount val="1"/>
                <c:pt idx="0">
                  <c:v>Proporção de pessoas com hipertensão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Indicadores!$D$25:$F$25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Indicadores!$D$26:$F$26</c:f>
              <c:numCache>
                <c:formatCode>0.0%</c:formatCode>
                <c:ptCount val="3"/>
                <c:pt idx="0">
                  <c:v>1</c:v>
                </c:pt>
                <c:pt idx="1">
                  <c:v>0.97297297297297303</c:v>
                </c:pt>
                <c:pt idx="2">
                  <c:v>0.97478991596638664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8467456"/>
        <c:axId val="168481536"/>
      </c:barChart>
      <c:catAx>
        <c:axId val="1684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8481536"/>
        <c:crosses val="autoZero"/>
        <c:auto val="1"/>
        <c:lblAlgn val="ctr"/>
        <c:lblOffset val="100"/>
        <c:noMultiLvlLbl val="0"/>
      </c:catAx>
      <c:valAx>
        <c:axId val="16848153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one"/>
        <c:crossAx val="1684674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Indicadores!$R$26</c:f>
              <c:strCache>
                <c:ptCount val="1"/>
                <c:pt idx="0">
                  <c:v>Proporção de pessoas com diabetes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Indicadores!$S$25:$U$25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Indicadores!$S$26:$U$26</c:f>
              <c:numCache>
                <c:formatCode>0.0%</c:formatCode>
                <c:ptCount val="3"/>
                <c:pt idx="0">
                  <c:v>1</c:v>
                </c:pt>
                <c:pt idx="1">
                  <c:v>0.94444444444444464</c:v>
                </c:pt>
                <c:pt idx="2">
                  <c:v>0.96363636363636351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8536320"/>
        <c:axId val="168550400"/>
      </c:barChart>
      <c:catAx>
        <c:axId val="16853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8550400"/>
        <c:crosses val="autoZero"/>
        <c:auto val="1"/>
        <c:lblAlgn val="ctr"/>
        <c:lblOffset val="100"/>
        <c:noMultiLvlLbl val="0"/>
      </c:catAx>
      <c:valAx>
        <c:axId val="16855040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one"/>
        <c:crossAx val="1685363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B364-E5F7-4A71-9C1E-C970D09450A3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4C9139-E141-49C2-8D35-6EFBD9B036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B364-E5F7-4A71-9C1E-C970D09450A3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9139-E141-49C2-8D35-6EFBD9B036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B364-E5F7-4A71-9C1E-C970D09450A3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9139-E141-49C2-8D35-6EFBD9B036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B364-E5F7-4A71-9C1E-C970D09450A3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9139-E141-49C2-8D35-6EFBD9B036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B364-E5F7-4A71-9C1E-C970D09450A3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9139-E141-49C2-8D35-6EFBD9B036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B364-E5F7-4A71-9C1E-C970D09450A3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9139-E141-49C2-8D35-6EFBD9B036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B364-E5F7-4A71-9C1E-C970D09450A3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9139-E141-49C2-8D35-6EFBD9B036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B364-E5F7-4A71-9C1E-C970D09450A3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9139-E141-49C2-8D35-6EFBD9B036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B364-E5F7-4A71-9C1E-C970D09450A3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9139-E141-49C2-8D35-6EFBD9B036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B364-E5F7-4A71-9C1E-C970D09450A3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9139-E141-49C2-8D35-6EFBD9B036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B364-E5F7-4A71-9C1E-C970D09450A3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9139-E141-49C2-8D35-6EFBD9B036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5FBB364-E5F7-4A71-9C1E-C970D09450A3}" type="datetimeFigureOut">
              <a:rPr lang="pt-BR" smtClean="0"/>
              <a:pPr/>
              <a:t>11/05/2016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84C9139-E141-49C2-8D35-6EFBD9B036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3768" y="366505"/>
            <a:ext cx="511801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Aberta do SUS 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 Especialização em Saúde da Família Modalidade à Distância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Turma  9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43608" y="27089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11560" y="289358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atenção aos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que possuem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Hipertensão Arterial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Sistêmica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Diabetes Mellitus na UBS/ESF CAIC, São Gabriel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53112" y="483539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 smtClean="0">
                <a:latin typeface="Arial" charset="0"/>
              </a:rPr>
              <a:t>Dailys Picrin Dimot</a:t>
            </a:r>
            <a:endParaRPr lang="pt-BR" sz="2800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198"/>
            <a:ext cx="1296144" cy="115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53112" y="5733256"/>
            <a:ext cx="625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 Cristina Dutra Ribeiro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Objetivos, Metas 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7504" y="1196752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Objetivo 1: Ampliar a cobertura às pessoas hipertensas e/ou diabéticas.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Meta 1.2. Cadastrar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60%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das pessoas com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Diabetes Mellitus no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Programa de Atenção à HAS e à DM da UBS.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55576" y="3815113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MÊS 1: 32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MÊS 2: 77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MÊS 3: 111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3419872" y="3140968"/>
          <a:ext cx="4600575" cy="266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35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980728"/>
            <a:ext cx="842493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2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</a:rPr>
              <a:t>Melhorar a qualidade da atenção a hipertensos e/ou diabéticos. </a:t>
            </a:r>
            <a:endParaRPr lang="pt-BR" sz="2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2.1. Realizar exame clínico apropriado em 100% das pessoas com hipertensão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0948" y="400506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MÊS </a:t>
            </a:r>
            <a:r>
              <a:rPr lang="pt-BR" sz="24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1: 118</a:t>
            </a:r>
            <a:endParaRPr lang="pt-BR" sz="2400" dirty="0">
              <a:solidFill>
                <a:srgbClr val="2F2B2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400" dirty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MÊS 2: </a:t>
            </a:r>
            <a:r>
              <a:rPr lang="pt-BR" sz="24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223</a:t>
            </a:r>
            <a:endParaRPr lang="pt-BR" sz="2400" dirty="0">
              <a:solidFill>
                <a:srgbClr val="2F2B2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400" dirty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MÊS 3: </a:t>
            </a:r>
            <a:r>
              <a:rPr lang="pt-BR" sz="24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358</a:t>
            </a:r>
            <a:endParaRPr lang="pt-BR" sz="2400" dirty="0">
              <a:solidFill>
                <a:srgbClr val="2F2B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0948" y="34236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/>
          <p:cNvGraphicFramePr/>
          <p:nvPr/>
        </p:nvGraphicFramePr>
        <p:xfrm>
          <a:off x="2915816" y="2708920"/>
          <a:ext cx="4890485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771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97356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2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Melhorar a qualidade da atenção a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hipertensos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e/ou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diabéticos.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378904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1: 32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2: 73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MÊS 3: 111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170080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Meta. 2.2. Realizar exame clínico apropriado em 100% das pessoas com diabetes</a:t>
            </a:r>
            <a:endParaRPr lang="pt-BR" sz="24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2627784" y="2852936"/>
          <a:ext cx="528652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7162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7504" y="980728"/>
            <a:ext cx="885698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2. Melhorar a qualidade da atenção a hipertensos e/ou diabéticos.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Meta 2.3: Garantir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100% das pessoas com hipertensão a solicitação/realização de exames complementares em dia de acordo com o protocolo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3797616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dirty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MÊS 1: </a:t>
            </a:r>
            <a:r>
              <a:rPr lang="pt-BR" sz="28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118</a:t>
            </a:r>
            <a:endParaRPr lang="pt-BR" sz="2800" dirty="0">
              <a:solidFill>
                <a:srgbClr val="2F2B2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800" dirty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MÊS 2: </a:t>
            </a:r>
            <a:r>
              <a:rPr lang="pt-BR" sz="28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223</a:t>
            </a:r>
            <a:endParaRPr lang="pt-BR" sz="2800" dirty="0">
              <a:solidFill>
                <a:srgbClr val="2F2B2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800" dirty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MÊS 3: </a:t>
            </a:r>
            <a:r>
              <a:rPr lang="pt-BR" sz="28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258</a:t>
            </a:r>
            <a:endParaRPr lang="pt-BR" sz="2800" dirty="0">
              <a:solidFill>
                <a:srgbClr val="2F2B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Objetivos, Metas 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2699792" y="3140968"/>
          <a:ext cx="5725119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94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12474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2. Melhorar a qualidade da atenção a hipertensos e/ou diabéticos.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2.4: Garantir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100% das pessoas com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diabetes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solicitação/realização de exames complementares em dia de acordo com o protocolo.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86758" y="4077072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dirty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MÊS 1: </a:t>
            </a:r>
            <a:r>
              <a:rPr lang="pt-BR" sz="28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pt-BR" sz="2800" dirty="0">
              <a:solidFill>
                <a:srgbClr val="2F2B2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800" dirty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MÊS 2: </a:t>
            </a:r>
            <a:r>
              <a:rPr lang="pt-BR" sz="28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73</a:t>
            </a:r>
            <a:endParaRPr lang="pt-BR" sz="2800" dirty="0">
              <a:solidFill>
                <a:srgbClr val="2F2B2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8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MÊS </a:t>
            </a:r>
            <a:r>
              <a:rPr lang="pt-BR" sz="2800" dirty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3: </a:t>
            </a:r>
            <a:r>
              <a:rPr lang="pt-BR" sz="28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111</a:t>
            </a:r>
            <a:endParaRPr lang="pt-BR" sz="2800" dirty="0">
              <a:solidFill>
                <a:srgbClr val="2F2B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Objetivos, Metas 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2627784" y="3068960"/>
          <a:ext cx="5472607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55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12474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2. Melhorar a qualidade da atenção a hipertensos e/ou diabéticos. 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Meta. 2.5.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Priorizar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prescrição de medicamentos da farmácia popular para 100% das pessoas com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hipertensão 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cadastradas na UBS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0948" y="364502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MÊS 1: </a:t>
            </a:r>
            <a:r>
              <a:rPr lang="pt-BR" sz="24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118</a:t>
            </a:r>
            <a:endParaRPr lang="pt-BR" sz="2400" dirty="0">
              <a:solidFill>
                <a:srgbClr val="2F2B2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400" dirty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MÊS 2: </a:t>
            </a:r>
            <a:r>
              <a:rPr lang="pt-BR" sz="24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216</a:t>
            </a:r>
            <a:endParaRPr lang="pt-BR" sz="2400" dirty="0">
              <a:solidFill>
                <a:srgbClr val="2F2B2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400" dirty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MÊS 3: </a:t>
            </a:r>
            <a:r>
              <a:rPr lang="pt-BR" sz="24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348</a:t>
            </a:r>
            <a:endParaRPr lang="pt-BR" sz="2400" dirty="0">
              <a:solidFill>
                <a:srgbClr val="2F2B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1560" y="327569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2771800" y="3140968"/>
          <a:ext cx="561662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9799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126876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da atenção a hipertensos e/ou diabéticos.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2.6: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Priorizar a prescrição de medicamentos da farmácia popular para 100% das pessoas com diabetes cadastradas na UBS.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4509120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dirty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MÊS 1: </a:t>
            </a:r>
            <a:r>
              <a:rPr lang="pt-BR" sz="28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pt-BR" sz="2800" dirty="0">
              <a:solidFill>
                <a:srgbClr val="2F2B2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800" dirty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MÊS 2: </a:t>
            </a:r>
            <a:r>
              <a:rPr lang="pt-BR" sz="28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pt-BR" sz="2800" dirty="0">
              <a:solidFill>
                <a:srgbClr val="2F2B2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800" dirty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MÊS 3: </a:t>
            </a:r>
            <a:r>
              <a:rPr lang="pt-BR" sz="28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106</a:t>
            </a:r>
            <a:endParaRPr lang="pt-BR" sz="2800" dirty="0">
              <a:solidFill>
                <a:srgbClr val="2F2B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Objetivos, Metas 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3347864" y="3356992"/>
          <a:ext cx="46101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62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3660" y="1318857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da atenção a hipertensos e/ou diabéticos.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2.7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Realizar avaliação da necessidade de atendimento odontológico em 100% dos hipertensos.</a:t>
            </a:r>
          </a:p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2.8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Realizar avaliação da necessidade de atendimento odontológico em 100% dos diabéticos.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Objetivos, Metas 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7222" y="424489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79512" y="3275544"/>
            <a:ext cx="85010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Resultados : Nos três meses da intervenção foi feita  a avaliação da necessidade de atendimentos odontológicos na maiorias dos usuários com hipertensão  e diabetes cadastrados.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Hipertensos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Mês 1: 118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(100%)  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Mês 2: 223 (86,4%)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Mês 3: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338 (100%)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131840" y="4475727"/>
            <a:ext cx="33843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Diabéticos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 Mês 1: 32 (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 Mês 2: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72 (99,5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 Mês 3: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111(100%)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06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19675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Objetivos, Metas 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5319" y="874709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3 Melhorar adesão de hipertensos e/ou diabéticos ao programa HIPERDIA.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195319" y="191683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3.1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Buscar 100% do hipertenso faltoso ás consultas na unidade de saúde conforme a periodicidade recomendada.</a:t>
            </a: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3.2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Buscar 100% do diabético faltoso ás consultas na unidade de saúde conforme a periodicidade recomendada</a:t>
            </a:r>
            <a:r>
              <a:rPr lang="pt-BR" dirty="0" smtClean="0">
                <a:cs typeface="Arial" pitchFamily="34" charset="0"/>
              </a:rPr>
              <a:t>.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3527" y="3356992"/>
            <a:ext cx="84407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Em todos os três meses da intervenção realizamos busca ativa de todos os hipertensos  e diabéticos cadastrados que faltaram às consultas previamente agendadas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Hipertensos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Mês 1: 47 (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Mês 2: 95 (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Mês 3: 170 (100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059832" y="4581128"/>
            <a:ext cx="220445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Mês 1: 8 (100%)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Mês 2: 24 (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Mês 3: 41 (100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%)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023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421757" y="188640"/>
            <a:ext cx="720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30587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4 Melhorar o registro das informações.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36" y="764704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4.1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Manter ficha de acompanhamento de 100% dos hipertensos cadastrados na unidade de saúde.</a:t>
            </a: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4.2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Manter ficha de acompanhamento de 100% dos diabéticos cadastrados na unidade de saúde.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2276872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Nos três meses da intervenção mantivemos os registros adequados nas Fichas espelho e prontuário e demais instrumentos de registros adotados das consultas e acompanhamentos de todos os hipertensos  e diabéticos cadastrados.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Hipertensos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Mês 1: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118 (100%)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Mês 2: 223 (86,4%) 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Mês 3: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358 (100%)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563888" y="3861921"/>
            <a:ext cx="360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itchFamily="34" charset="0"/>
              </a:rPr>
              <a:t>Diabéticos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Mês 1: 32 (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Mês 2: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73 (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94,8%)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Mês 3: 111 (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100%)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30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Introdução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206084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33531" y="2584068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diabete mellitus e a hipertensão arterial sistêmica são responsáveis pela primeira causa de mortalidade e de hospitalizações no Sistema Único de Saúde (SUS). </a:t>
            </a:r>
          </a:p>
          <a:p>
            <a:pPr indent="457200"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5: </a:t>
            </a:r>
            <a:r>
              <a:rPr lang="pt-BR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Mapear hipertensos e diabéticos de risco para doença cardiovascular</a:t>
            </a:r>
            <a:endParaRPr lang="pt-BR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5.1 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Realizar estratificação do risco cardiovascular em 100% dos hipertensos cadastrados na unidade de saúde.</a:t>
            </a:r>
          </a:p>
          <a:p>
            <a:pPr algn="just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5.2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Realizar estratificação do risco cardiovascular em 100% dos usuários diabéticos cadastrados na unidade de saúde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 :  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Nos três meses da intervenção realizamos durante as consultas clínicas a todos os usuários com hipertensão  e diabetes cadastrados com  avaliação do risco cardiovascular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Hipertensos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1: 118 (100%)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2: 223 (86,4%)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3: 358 (100%)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779912" y="4365104"/>
            <a:ext cx="360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itchFamily="34" charset="0"/>
              </a:rPr>
              <a:t>Diabéticos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Mês 1: 32 (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Mês 2: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73 (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94,8%)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Mês 3: 111 (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100%)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10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4" y="188641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6. Promover a saúde de hipertensos e diabéticos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611560" y="1196752"/>
            <a:ext cx="79928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6.1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Garantir orientação nutricional sobre alimentação saudável a 100% dos hipertensos.</a:t>
            </a:r>
          </a:p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6.2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Garantir orientação nutricional sobre alimentação saudável a 100% dos diabéticos.</a:t>
            </a:r>
          </a:p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6.3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orientação em relação a prática regular de atividade física a 100% dos usuários hipertensos.</a:t>
            </a:r>
          </a:p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6.4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orientação em relação a prática regular de atividade física a 100% dos usuários diabéticos.</a:t>
            </a:r>
          </a:p>
          <a:p>
            <a:endParaRPr lang="pt-BR" sz="2400" dirty="0" smtClean="0"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427984" y="4073495"/>
            <a:ext cx="360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itchFamily="34" charset="0"/>
              </a:rPr>
              <a:t>Diabéticos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Mês 1: 32 (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Mês 2: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73 (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94,8%)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Mês 3: 111 (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100%)</a:t>
            </a:r>
          </a:p>
          <a:p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827584" y="407707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Hipertensos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Mês 1: 118 (100%) 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Mês 2: 223 (86,4%) 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Mês 3: 358 (100%)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/>
          <a:lstStyle/>
          <a:p>
            <a:r>
              <a:rPr lang="pt-BR" sz="2000" dirty="0" smtClean="0">
                <a:cs typeface="Arial" pitchFamily="34" charset="0"/>
              </a:rPr>
              <a:t/>
            </a:r>
            <a:br>
              <a:rPr lang="pt-BR" sz="2000" dirty="0" smtClean="0">
                <a:cs typeface="Arial" pitchFamily="34" charset="0"/>
              </a:rPr>
            </a:b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368135" y="836712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6.5: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Garantir orientações sobre os riscos do tabagismo a 100% dos usuários hipertensos.</a:t>
            </a:r>
          </a:p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6.6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Garantir orientações sobre os riscos do tabagismo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 dos usuários diabéticos.</a:t>
            </a:r>
          </a:p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6.7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Garantir orientações sobre higiene bucal a 100% dos usuários hipertensos.</a:t>
            </a:r>
          </a:p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6.8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Garantir orientações sobre higiene bucal a 100% dos usuários diabéticos.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74897" y="3501008"/>
            <a:ext cx="85621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Resultados 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Nos três meses da intervenção realizamos orientação sobre orientação nutricional sobre alimentação saudável, sobre a prática de  atividade física regular, sobre os riscos do tabagismo  e sobre higiene bucal   a todos os usuários com  hipertensão  e com diabetes cadastrados a  avaliação do risco cardiovascular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188641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6. Promover a saúde de hipertensos e diabéticos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572000" y="5159069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itchFamily="34" charset="0"/>
              </a:rPr>
              <a:t>Diabéticos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Mês 1: 32 (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Mês 2: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73 (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94,8%)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Mês 3: 111 (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100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9592" y="515906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Hipertensos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Mês 1: 118 (100%) 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Mês 2: 223 (86,4%) 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Mês 3: 358 (100%)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91480"/>
          </a:xfrm>
        </p:spPr>
        <p:txBody>
          <a:bodyPr/>
          <a:lstStyle/>
          <a:p>
            <a:pPr lvl="0"/>
            <a:r>
              <a:rPr lang="pt-BR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Discussão</a:t>
            </a:r>
            <a:r>
              <a:rPr lang="pt-BR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/>
            </a:r>
            <a:br>
              <a:rPr lang="pt-BR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67544" y="764705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3" charset="2"/>
              <a:buChar char="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Importância da intervenção:</a:t>
            </a:r>
          </a:p>
          <a:p>
            <a:pPr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Para a equipe: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Desenvolvimento de promoção e prevenção de saúde mais organizados e específicos.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 conhecimento da forma de organização de uma intervenção focada nos problemas de saúde da comunidade.</a:t>
            </a:r>
          </a:p>
          <a:p>
            <a:pPr>
              <a:buFont typeface="Arial" pitchFamily="34" charset="0"/>
              <a:buChar char="•"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933056"/>
            <a:ext cx="3168352" cy="23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933055"/>
            <a:ext cx="3087986" cy="23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91480"/>
          </a:xfrm>
        </p:spPr>
        <p:txBody>
          <a:bodyPr/>
          <a:lstStyle/>
          <a:p>
            <a:pPr lvl="0"/>
            <a:r>
              <a:rPr lang="pt-BR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Discussão</a:t>
            </a:r>
            <a:r>
              <a:rPr lang="pt-BR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/>
            </a:r>
            <a:br>
              <a:rPr lang="pt-BR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67544" y="76470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3" charset="2"/>
              <a:buChar char="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Importância da intervenção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8698" y="1484784"/>
            <a:ext cx="83617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Para o serviço: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Organização do atendimento, com ampliação da cobertura de usuários cadastrados.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Melhoria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 qualidade da atenção, adequado registro das informações além das ações de promoção e prevenção de saúdes planejadas.</a:t>
            </a:r>
          </a:p>
          <a:p>
            <a:pPr>
              <a:buFont typeface="Arial" pitchFamily="34" charset="0"/>
              <a:buChar char="•"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400000">
            <a:off x="1101212" y="4163482"/>
            <a:ext cx="2621094" cy="201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861048"/>
            <a:ext cx="3456384" cy="262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4295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Discussão</a:t>
            </a:r>
            <a:br>
              <a:rPr lang="pt-BR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</a:b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395536" y="83671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126876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defRPr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7544" y="83671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Importância da intervenção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539552" y="148478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Para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comunidade: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Possibilidade de interagir mais com a comunidade, com as famílias e com o indivíduo e oferecer, promoção e educação em saúde, assim como conhecer as preocupações, as necessidades da população com relação a essas doenças;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05064"/>
            <a:ext cx="3127359" cy="247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832" y="3989454"/>
            <a:ext cx="3294520" cy="248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701" y="116632"/>
            <a:ext cx="8229600" cy="836712"/>
          </a:xfrm>
        </p:spPr>
        <p:txBody>
          <a:bodyPr/>
          <a:lstStyle/>
          <a:p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Reflexão crítica sobre  processo pessoal de aprendizagem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547431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 3" charset="2"/>
              <a:buChar char=""/>
              <a:defRPr/>
            </a:pPr>
            <a:r>
              <a:rPr lang="pt-BR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Minhas expectativas do início do curso foram atingidas;</a:t>
            </a:r>
          </a:p>
          <a:p>
            <a:pPr algn="just">
              <a:buNone/>
              <a:defRPr/>
            </a:pPr>
            <a:endParaRPr lang="pt-BR" sz="20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 3" charset="2"/>
              <a:buChar char=""/>
              <a:defRPr/>
            </a:pPr>
            <a:r>
              <a:rPr lang="pt-BR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Prática profissional:</a:t>
            </a:r>
          </a:p>
          <a:p>
            <a:pPr algn="just">
              <a:defRPr/>
            </a:pPr>
            <a:r>
              <a:rPr lang="pt-BR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Melhoria na prática clínica;</a:t>
            </a:r>
          </a:p>
          <a:p>
            <a:pPr algn="just">
              <a:defRPr/>
            </a:pPr>
            <a:r>
              <a:rPr lang="pt-BR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Trabalho </a:t>
            </a:r>
            <a:r>
              <a:rPr lang="pt-BR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equipe mais integrado com a participação ativa de todos e o apoio do conselho local de saúde, os gestores municipais e toda a comunidade.</a:t>
            </a:r>
          </a:p>
          <a:p>
            <a:pPr algn="just">
              <a:defRPr/>
            </a:pPr>
            <a:endParaRPr lang="pt-BR" sz="20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 3" charset="2"/>
              <a:buChar char=""/>
              <a:defRPr/>
            </a:pPr>
            <a:r>
              <a:rPr lang="pt-BR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Aprendizados mais relevantes:</a:t>
            </a:r>
          </a:p>
          <a:p>
            <a:pPr algn="just">
              <a:defRPr/>
            </a:pPr>
            <a:r>
              <a:rPr lang="pt-BR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Troca de experiências entre colegas e orientadores;</a:t>
            </a:r>
          </a:p>
          <a:p>
            <a:pPr algn="just">
              <a:defRPr/>
            </a:pPr>
            <a:r>
              <a:rPr lang="pt-BR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pedagógico excelente;</a:t>
            </a:r>
          </a:p>
          <a:p>
            <a:pPr algn="just">
              <a:defRPr/>
            </a:pPr>
            <a:r>
              <a:rPr lang="pt-BR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das ações educativas/preventivas.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700808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600" b="1" cap="small" normalizeH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Muito </a:t>
            </a:r>
            <a:r>
              <a:rPr lang="pt-BR" sz="9600" b="1" cap="small" normalizeH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ObrigadA</a:t>
            </a:r>
            <a:r>
              <a:rPr lang="pt-BR" sz="9600" b="1" cap="small" normalizeH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!</a:t>
            </a:r>
            <a:endParaRPr lang="pt-BR" sz="9600" b="1" cap="small" normalizeH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459" y="116632"/>
            <a:ext cx="7620000" cy="936104"/>
          </a:xfrm>
        </p:spPr>
        <p:txBody>
          <a:bodyPr>
            <a:no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Caracterização do município São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Gabriel/RS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3772" y="1196752"/>
            <a:ext cx="79928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dirty="0" smtClean="0">
                <a:latin typeface="Arial" panose="020B0604020202020204" pitchFamily="34" charset="0"/>
                <a:cs typeface="Arial" pitchFamily="34" charset="0"/>
              </a:rPr>
              <a:t>População 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Total: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65 mil habitantes   </a:t>
            </a:r>
          </a:p>
          <a:p>
            <a:pPr algn="just"/>
            <a:r>
              <a:rPr lang="pt-BR" sz="2100" dirty="0" smtClean="0">
                <a:latin typeface="Arial" pitchFamily="34" charset="0"/>
                <a:cs typeface="Arial" pitchFamily="34" charset="0"/>
              </a:rPr>
              <a:t>Urbana: 51% -    Rural: 49%</a:t>
            </a:r>
          </a:p>
          <a:p>
            <a:pPr algn="just"/>
            <a:r>
              <a:rPr lang="pt-BR" sz="2100" dirty="0" smtClean="0">
                <a:latin typeface="Arial" pitchFamily="34" charset="0"/>
                <a:cs typeface="Arial" pitchFamily="34" charset="0"/>
              </a:rPr>
              <a:t>Localização: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fronteira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oeste do RS</a:t>
            </a:r>
            <a:endParaRPr lang="pt-BR" sz="21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100" dirty="0" smtClean="0">
                <a:latin typeface="Arial" pitchFamily="34" charset="0"/>
                <a:cs typeface="Arial" pitchFamily="34" charset="0"/>
              </a:rPr>
              <a:t>Municípios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limítrofes.Rosário do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Sul,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 Santa Margarida do Sul, Vila Nova do Sul, Cacequi, Lavras do Sul,  Dom Pedrito, São Sepé e Santa Maria . </a:t>
            </a:r>
          </a:p>
          <a:p>
            <a:pPr algn="just"/>
            <a:r>
              <a:rPr lang="pt-BR" sz="2100" dirty="0">
                <a:latin typeface="Arial" pitchFamily="34" charset="0"/>
                <a:cs typeface="Arial" pitchFamily="34" charset="0"/>
              </a:rPr>
              <a:t>Meios de Transporte: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Terrestre</a:t>
            </a:r>
          </a:p>
          <a:p>
            <a:pPr algn="just"/>
            <a:r>
              <a:rPr lang="pt-BR" sz="2100" dirty="0">
                <a:latin typeface="Arial" pitchFamily="34" charset="0"/>
                <a:cs typeface="Arial" pitchFamily="34" charset="0"/>
              </a:rPr>
              <a:t>Religião: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católica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, protestantes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,espíritas e yorubas (batuques ) </a:t>
            </a:r>
          </a:p>
        </p:txBody>
      </p:sp>
      <p:pic>
        <p:nvPicPr>
          <p:cNvPr id="15362" name="Picture 2" descr="http://www.luizberto.com/wp-content/uploads/2016/04/jbf13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05064"/>
            <a:ext cx="4369668" cy="2852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20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35496"/>
          </a:xfrm>
        </p:spPr>
        <p:txBody>
          <a:bodyPr/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Caracterização da UBS Henrique Octavio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Poll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836712"/>
            <a:ext cx="78488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Construída: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1998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Situado: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Bairro 3 de Outubro.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Localização: Urbana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Tem dois turno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atendimentos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População total: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4000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67544" y="2780928"/>
            <a:ext cx="464400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EQUIPE: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1 Equipe de ESF composta por 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1 médico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clinico geral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odontólogo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1pediatra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1ginecologista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1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enfermeiro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95936" y="3573016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1auxiliar de higiene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bucal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1 técnicas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enfermagem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7 agentes comunitários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saúde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1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recepcionista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1Higienizadora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96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91480"/>
          </a:xfrm>
        </p:spPr>
        <p:txBody>
          <a:bodyPr/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Situação prévia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just"/>
            <a:endParaRPr lang="pt-BR" altLang="pt-BR" sz="2800" dirty="0" smtClean="0">
              <a:latin typeface="Arial" charset="0"/>
              <a:cs typeface="Arial" charset="0"/>
            </a:endParaRPr>
          </a:p>
          <a:p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equipe tinha pouca capacitação e orientação específica sobre DCNT.</a:t>
            </a:r>
          </a:p>
          <a:p>
            <a:r>
              <a:rPr lang="pt-BR" altLang="pt-B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Não </a:t>
            </a:r>
            <a:r>
              <a:rPr lang="pt-BR" altLang="pt-B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se cumpriam os protocolos específicos.</a:t>
            </a: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Faltava a qualificação da prática clínica.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Acompanhamento inadequado para os usuários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Pouca integração dos profissionais da equipe.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Grande 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demanda espontânea de usuários nas consultas.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Cadastro dos hipertensos e diabéticos no Programa  de Atenção aos Hipertensos e Diabéticos desatualizados.</a:t>
            </a:r>
          </a:p>
          <a:p>
            <a:pPr marL="800100" lvl="2" indent="0">
              <a:buClrTx/>
              <a:buNone/>
            </a:pPr>
            <a:endParaRPr lang="pt-BR" sz="24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Objetivo Geral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96086" y="263691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atenção aos usuários com Hipertensão arterial sistêmica e Diabetes mellitus na UBS CAIC/ São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Gabriel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1480"/>
          </a:xfrm>
        </p:spPr>
        <p:txBody>
          <a:bodyPr/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Objetivos Específicos 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0" indent="-514350" algn="just">
              <a:buFont typeface="+mj-lt"/>
              <a:buAutoNum type="arabicPeriod"/>
            </a:pP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a hipertensos e/ou diabéticos.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 hipertensos e/ou diabéticos.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adesão de hipertensos e/ou diabéticos ao programa</a:t>
            </a: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informações.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Mapear hipertensos e diabéticos de risco para doença cardiovascular.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saúde de hipertensos e diabéticos.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52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Metodologia 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 algn="just"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</a:rPr>
              <a:t>Período: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</a:rPr>
              <a:t>12 semanas </a:t>
            </a:r>
          </a:p>
          <a:p>
            <a:pPr marL="0" lvl="0" indent="0" algn="just">
              <a:spcBef>
                <a:spcPts val="0"/>
              </a:spcBef>
              <a:buClrTx/>
              <a:buNone/>
            </a:pPr>
            <a:endParaRPr lang="pt-BR" sz="2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lvl="0" indent="-457200" algn="just"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</a:rPr>
              <a:t>Protocolo utilizado: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</a:rPr>
              <a:t>Caderno nº 36 e 37 do Departamento de Atenção Básica-Estratégia para o Cuidado da pessoa com doença crônica: Diabetes Mellitus e Hipertensão Arterial (2013)</a:t>
            </a:r>
          </a:p>
          <a:p>
            <a:pPr marL="0" lvl="0" indent="0" algn="just">
              <a:spcBef>
                <a:spcPts val="0"/>
              </a:spcBef>
              <a:buClrTx/>
              <a:buNone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marL="457200" lvl="0" indent="-457200" algn="just"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</a:rPr>
              <a:t>População alvo: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</a:rPr>
              <a:t>usuários com hipertensão  e com diabetes</a:t>
            </a:r>
          </a:p>
          <a:p>
            <a:pPr marL="0" lvl="0" indent="0" algn="just">
              <a:spcBef>
                <a:spcPts val="0"/>
              </a:spcBef>
              <a:buClrTx/>
              <a:buNone/>
            </a:pPr>
            <a:endParaRPr lang="pt-BR" sz="2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lvl="0" indent="-457200" algn="just"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</a:rPr>
              <a:t>Desenvolvimento de ações em quatro eixos </a:t>
            </a:r>
          </a:p>
          <a:p>
            <a:pPr lvl="0" indent="-342900" algn="just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</a:rPr>
              <a:t>Monitoramento e avaliação</a:t>
            </a:r>
          </a:p>
          <a:p>
            <a:pPr lvl="0" indent="-342900" algn="just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</a:rPr>
              <a:t>Organização e gestão do serviço</a:t>
            </a:r>
          </a:p>
          <a:p>
            <a:pPr lvl="0" indent="-342900" algn="just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</a:rPr>
              <a:t>Engajamento público</a:t>
            </a:r>
          </a:p>
          <a:p>
            <a:pPr lvl="0" indent="-342900" algn="just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</a:rPr>
              <a:t>Qualificação da prática clínica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90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51520" y="1196752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1: Ampliar a cobertura às pessoas hipertensas e/ou diabéticas.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Meta 1.2. Cadastrar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60%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das pessoas com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Hipertensão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Programa de Atenção à HAS e à DM da UBS.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6483" y="4221087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MÊS </a:t>
            </a:r>
            <a:r>
              <a:rPr lang="pt-BR" sz="28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1: 118 </a:t>
            </a:r>
            <a:endParaRPr lang="pt-BR" sz="2800" dirty="0">
              <a:solidFill>
                <a:srgbClr val="2F2B2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800" dirty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MÊS </a:t>
            </a:r>
            <a:r>
              <a:rPr lang="pt-BR" sz="28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8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: 258</a:t>
            </a:r>
            <a:endParaRPr lang="pt-BR" sz="2800" dirty="0">
              <a:solidFill>
                <a:srgbClr val="2F2B2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800" dirty="0" smtClean="0">
                <a:solidFill>
                  <a:srgbClr val="2F2B20"/>
                </a:solidFill>
                <a:latin typeface="Arial" pitchFamily="34" charset="0"/>
                <a:cs typeface="Arial" pitchFamily="34" charset="0"/>
              </a:rPr>
              <a:t>MÊS 3: 358</a:t>
            </a:r>
            <a:endParaRPr lang="pt-BR" sz="2800" dirty="0">
              <a:solidFill>
                <a:srgbClr val="2F2B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Objetivos, Metas 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2915816" y="3501008"/>
          <a:ext cx="4762500" cy="259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95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3635</TotalTime>
  <Words>1797</Words>
  <Application>Microsoft Office PowerPoint</Application>
  <PresentationFormat>Apresentação na tela (4:3)</PresentationFormat>
  <Paragraphs>237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Executivo</vt:lpstr>
      <vt:lpstr>Apresentação do PowerPoint</vt:lpstr>
      <vt:lpstr>Introdução </vt:lpstr>
      <vt:lpstr>Caracterização do município São Gabriel/RS</vt:lpstr>
      <vt:lpstr>Caracterização da UBS Henrique Octavio Poll</vt:lpstr>
      <vt:lpstr>Situação prévia </vt:lpstr>
      <vt:lpstr>Objetivo Geral </vt:lpstr>
      <vt:lpstr>Objetivos Específicos </vt:lpstr>
      <vt:lpstr>Metodologia </vt:lpstr>
      <vt:lpstr> Objetivos, Metas e Resultados</vt:lpstr>
      <vt:lpstr> Objetivos, Metas e Resultados</vt:lpstr>
      <vt:lpstr>Apresentação do PowerPoint</vt:lpstr>
      <vt:lpstr>Apresentação do PowerPoint</vt:lpstr>
      <vt:lpstr> Objetivos, Metas e Resultados</vt:lpstr>
      <vt:lpstr> Objetivos, Metas e Resultados</vt:lpstr>
      <vt:lpstr>Apresentação do PowerPoint</vt:lpstr>
      <vt:lpstr> Objetivos, Metas e Resultados</vt:lpstr>
      <vt:lpstr> Objetivos, Metas e Resultados</vt:lpstr>
      <vt:lpstr> Objetivos, Metas e Resultados</vt:lpstr>
      <vt:lpstr>Apresentação do PowerPoint</vt:lpstr>
      <vt:lpstr>Objetivo 5: Mapear hipertensos e diabéticos de risco para doença cardiovascular</vt:lpstr>
      <vt:lpstr>Apresentação do PowerPoint</vt:lpstr>
      <vt:lpstr> </vt:lpstr>
      <vt:lpstr>Discussão </vt:lpstr>
      <vt:lpstr>Discussão </vt:lpstr>
      <vt:lpstr>Discussão </vt:lpstr>
      <vt:lpstr>Reflexão crítica sobre  processo pessoal de aprendizagem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 Jose</dc:creator>
  <cp:lastModifiedBy>Windows 8.1</cp:lastModifiedBy>
  <cp:revision>120</cp:revision>
  <dcterms:created xsi:type="dcterms:W3CDTF">2016-04-04T23:52:40Z</dcterms:created>
  <dcterms:modified xsi:type="dcterms:W3CDTF">2016-05-11T17:02:19Z</dcterms:modified>
</cp:coreProperties>
</file>